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9" r:id="rId2"/>
    <p:sldId id="350" r:id="rId3"/>
    <p:sldId id="351" r:id="rId4"/>
    <p:sldId id="352" r:id="rId5"/>
    <p:sldId id="353" r:id="rId6"/>
    <p:sldId id="349" r:id="rId7"/>
  </p:sldIdLst>
  <p:sldSz cx="9144000" cy="6858000" type="screen4x3"/>
  <p:notesSz cx="9296400" cy="7010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696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208" userDrawn="1">
          <p15:clr>
            <a:srgbClr val="A4A3A4"/>
          </p15:clr>
        </p15:guide>
        <p15:guide id="2" pos="2928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FF33CC"/>
    <a:srgbClr val="66FFFF"/>
    <a:srgbClr val="FFFFFF"/>
    <a:srgbClr val="FF6600"/>
    <a:srgbClr val="CFEFFD"/>
    <a:srgbClr val="FFDCB9"/>
    <a:srgbClr val="009900"/>
    <a:srgbClr val="FAFD00"/>
    <a:srgbClr val="C593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88" autoAdjust="0"/>
    <p:restoredTop sz="79367" autoAdjust="0"/>
  </p:normalViewPr>
  <p:slideViewPr>
    <p:cSldViewPr snapToGrid="0">
      <p:cViewPr varScale="1">
        <p:scale>
          <a:sx n="126" d="100"/>
          <a:sy n="126" d="100"/>
        </p:scale>
        <p:origin x="-1312" y="-104"/>
      </p:cViewPr>
      <p:guideLst>
        <p:guide orient="horz" pos="696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702" y="1926"/>
      </p:cViewPr>
      <p:guideLst>
        <p:guide orient="horz" pos="2208"/>
        <p:guide pos="292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9" Type="http://schemas.openxmlformats.org/officeDocument/2006/relationships/handoutMaster" Target="handoutMasters/handoutMaster1.xml"/><Relationship Id="rId10" Type="http://schemas.openxmlformats.org/officeDocument/2006/relationships/printerSettings" Target="printerSettings/printerSettings1.bin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27379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65838" y="0"/>
            <a:ext cx="4028971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658287"/>
            <a:ext cx="4027379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65838" y="6658287"/>
            <a:ext cx="4028971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08EFB8F-9263-405B-A0FF-1642ADE1118C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6503816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27379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65838" y="0"/>
            <a:ext cx="4028971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95600" y="525463"/>
            <a:ext cx="3505200" cy="26289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9640" y="3329940"/>
            <a:ext cx="7437120" cy="315468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658287"/>
            <a:ext cx="4027379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65838" y="6658287"/>
            <a:ext cx="4028971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EC546FEB-ECF4-4B47-8222-7BD374DE7D96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1594934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 smtClean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A616F0A-285F-4723-B904-AC684BDD0CF0}" type="slidenum">
              <a:rPr lang="en-US" altLang="en-US" smtClean="0"/>
              <a:pPr/>
              <a:t>1</a:t>
            </a:fld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0164352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dirty="0" smtClean="0"/>
              <a:t>main objective</a:t>
            </a:r>
            <a:r>
              <a:rPr lang="en-US" dirty="0" smtClean="0"/>
              <a:t>. </a:t>
            </a:r>
            <a:r>
              <a:rPr lang="en-US" dirty="0" smtClean="0"/>
              <a:t>More on the next slide.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1422380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031111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</a:t>
            </a:r>
            <a:r>
              <a:rPr lang="en-US" dirty="0" smtClean="0"/>
              <a:t>is</a:t>
            </a:r>
            <a:r>
              <a:rPr lang="en-US" baseline="0" dirty="0" smtClean="0"/>
              <a:t> the map from </a:t>
            </a:r>
            <a:r>
              <a:rPr lang="en-US" baseline="0" dirty="0" smtClean="0"/>
              <a:t>Exercise </a:t>
            </a:r>
            <a:r>
              <a:rPr lang="en-US" baseline="0" dirty="0" smtClean="0"/>
              <a:t>30a, showing the time thickness of the gas-filled </a:t>
            </a:r>
            <a:r>
              <a:rPr lang="en-US" baseline="0" dirty="0" smtClean="0"/>
              <a:t>reservoir. It </a:t>
            </a:r>
            <a:r>
              <a:rPr lang="en-US" baseline="0" dirty="0" smtClean="0"/>
              <a:t>is important information for deciding where to drill </a:t>
            </a:r>
            <a:r>
              <a:rPr lang="en-US" baseline="0" dirty="0" smtClean="0"/>
              <a:t>two (2) </a:t>
            </a:r>
            <a:r>
              <a:rPr lang="en-US" baseline="0" dirty="0" smtClean="0"/>
              <a:t>development-stage wells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9330670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Students </a:t>
            </a:r>
            <a:r>
              <a:rPr lang="en-US" dirty="0" smtClean="0"/>
              <a:t>are to pick 2 (or 1) well </a:t>
            </a:r>
            <a:r>
              <a:rPr lang="en-US" dirty="0" smtClean="0"/>
              <a:t>locations</a:t>
            </a:r>
            <a:r>
              <a:rPr lang="en-US" baseline="0" dirty="0" smtClean="0"/>
              <a:t>. </a:t>
            </a:r>
            <a:r>
              <a:rPr lang="en-US" dirty="0" smtClean="0"/>
              <a:t>They </a:t>
            </a:r>
            <a:r>
              <a:rPr lang="en-US" dirty="0" smtClean="0"/>
              <a:t>should have good reasons for where they propose </a:t>
            </a:r>
            <a:r>
              <a:rPr lang="en-US" dirty="0" smtClean="0"/>
              <a:t>drilling.</a:t>
            </a:r>
            <a:r>
              <a:rPr lang="en-US" baseline="0" dirty="0" smtClean="0"/>
              <a:t> </a:t>
            </a:r>
            <a:r>
              <a:rPr lang="en-US" dirty="0" smtClean="0"/>
              <a:t>They </a:t>
            </a:r>
            <a:r>
              <a:rPr lang="en-US" dirty="0" smtClean="0"/>
              <a:t>may be asked to give a very brief report on their locations and </a:t>
            </a:r>
            <a:r>
              <a:rPr lang="en-US" dirty="0" smtClean="0"/>
              <a:t>reasons.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8135594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841824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01794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5" Type="http://schemas.openxmlformats.org/officeDocument/2006/relationships/image" Target="../media/image1.png"/><Relationship Id="rId6" Type="http://schemas.openxmlformats.org/officeDocument/2006/relationships/image" Target="../media/image2.png"/><Relationship Id="rId7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FEF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304800"/>
            <a:ext cx="777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6263" y="1520825"/>
            <a:ext cx="7772400" cy="36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9" name="Line 12"/>
          <p:cNvSpPr>
            <a:spLocks noChangeShapeType="1"/>
          </p:cNvSpPr>
          <p:nvPr/>
        </p:nvSpPr>
        <p:spPr bwMode="auto">
          <a:xfrm>
            <a:off x="130175" y="822325"/>
            <a:ext cx="8737600" cy="0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pic>
        <p:nvPicPr>
          <p:cNvPr id="1031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01000" y="219075"/>
            <a:ext cx="1104900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7"/>
          <p:cNvPicPr>
            <a:picLocks noChangeAspect="1" noChangeArrowheads="1"/>
          </p:cNvPicPr>
          <p:nvPr userDrawn="1"/>
        </p:nvPicPr>
        <p:blipFill>
          <a:blip r:embed="rId7" cstate="print"/>
          <a:srcRect l="13528" t="-7864" r="11754"/>
          <a:stretch>
            <a:fillRect/>
          </a:stretch>
        </p:blipFill>
        <p:spPr bwMode="auto">
          <a:xfrm>
            <a:off x="3132138" y="6513513"/>
            <a:ext cx="294163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Slide Number Placeholder 4"/>
          <p:cNvSpPr txBox="1">
            <a:spLocks noGrp="1"/>
          </p:cNvSpPr>
          <p:nvPr userDrawn="1"/>
        </p:nvSpPr>
        <p:spPr bwMode="auto">
          <a:xfrm>
            <a:off x="8313738" y="6513513"/>
            <a:ext cx="792162" cy="341312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eaLnBrk="1" hangingPunct="1">
              <a:defRPr/>
            </a:pPr>
            <a:fld id="{4E516FF7-73EC-4CEF-ADC0-8325B11964C7}" type="slidenum">
              <a:rPr lang="en-US" altLang="en-US" sz="1100">
                <a:latin typeface="Verdana" pitchFamily="34" charset="0"/>
              </a:rPr>
              <a:pPr eaLnBrk="1" hangingPunct="1">
                <a:defRPr/>
              </a:pPr>
              <a:t>‹#›</a:t>
            </a:fld>
            <a:endParaRPr lang="en-US" altLang="en-US" sz="1100" dirty="0">
              <a:latin typeface="Verdana" pitchFamily="34" charset="0"/>
            </a:endParaRPr>
          </a:p>
        </p:txBody>
      </p:sp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52388" y="6513513"/>
            <a:ext cx="1127125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100" dirty="0">
                <a:latin typeface="Verdana" pitchFamily="34" charset="0"/>
                <a:ea typeface="Verdana" pitchFamily="34" charset="0"/>
                <a:cs typeface="Verdana" pitchFamily="34" charset="0"/>
              </a:rPr>
              <a:t>FWSchroeder</a:t>
            </a:r>
          </a:p>
        </p:txBody>
      </p:sp>
      <p:sp>
        <p:nvSpPr>
          <p:cNvPr id="1035" name="Line 12"/>
          <p:cNvSpPr>
            <a:spLocks noChangeShapeType="1"/>
          </p:cNvSpPr>
          <p:nvPr userDrawn="1"/>
        </p:nvSpPr>
        <p:spPr bwMode="auto">
          <a:xfrm>
            <a:off x="130175" y="6489700"/>
            <a:ext cx="8807450" cy="15875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19" t="5009" r="5556" b="2946"/>
          <a:stretch>
            <a:fillRect/>
          </a:stretch>
        </p:blipFill>
        <p:spPr bwMode="auto">
          <a:xfrm>
            <a:off x="7456488" y="2476500"/>
            <a:ext cx="595312" cy="2913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3" name="Group 11"/>
          <p:cNvGrpSpPr>
            <a:grpSpLocks/>
          </p:cNvGrpSpPr>
          <p:nvPr/>
        </p:nvGrpSpPr>
        <p:grpSpPr bwMode="auto">
          <a:xfrm>
            <a:off x="3555999" y="2514193"/>
            <a:ext cx="3921125" cy="2900770"/>
            <a:chOff x="771" y="893"/>
            <a:chExt cx="3547" cy="2624"/>
          </a:xfrm>
        </p:grpSpPr>
        <p:pic>
          <p:nvPicPr>
            <p:cNvPr id="14" name="Picture 9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01" b="3831"/>
            <a:stretch>
              <a:fillRect/>
            </a:stretch>
          </p:blipFill>
          <p:spPr bwMode="auto">
            <a:xfrm>
              <a:off x="771" y="893"/>
              <a:ext cx="3547" cy="26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9" name="Oval 10"/>
            <p:cNvSpPr>
              <a:spLocks noChangeAspect="1" noChangeArrowheads="1"/>
            </p:cNvSpPr>
            <p:nvPr/>
          </p:nvSpPr>
          <p:spPr bwMode="auto">
            <a:xfrm>
              <a:off x="2848" y="2239"/>
              <a:ext cx="27" cy="2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</p:grpSp>
      <p:sp>
        <p:nvSpPr>
          <p:cNvPr id="20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Exercise 30b</a:t>
            </a:r>
          </a:p>
        </p:txBody>
      </p:sp>
      <p:grpSp>
        <p:nvGrpSpPr>
          <p:cNvPr id="2058" name="Group 14"/>
          <p:cNvGrpSpPr>
            <a:grpSpLocks/>
          </p:cNvGrpSpPr>
          <p:nvPr/>
        </p:nvGrpSpPr>
        <p:grpSpPr bwMode="auto">
          <a:xfrm>
            <a:off x="479686" y="1222375"/>
            <a:ext cx="8124668" cy="765175"/>
            <a:chOff x="1104900" y="1266092"/>
            <a:chExt cx="6924675" cy="764931"/>
          </a:xfrm>
        </p:grpSpPr>
        <p:sp>
          <p:nvSpPr>
            <p:cNvPr id="16" name="Rectangle 15"/>
            <p:cNvSpPr/>
            <p:nvPr/>
          </p:nvSpPr>
          <p:spPr>
            <a:xfrm>
              <a:off x="1104900" y="1266092"/>
              <a:ext cx="6924675" cy="764931"/>
            </a:xfrm>
            <a:prstGeom prst="rect">
              <a:avLst/>
            </a:prstGeom>
            <a:solidFill>
              <a:srgbClr val="000000">
                <a:alpha val="80000"/>
              </a:srgbClr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2060" name="WordArt 7"/>
            <p:cNvSpPr>
              <a:spLocks noChangeArrowheads="1" noChangeShapeType="1" noTextEdit="1"/>
            </p:cNvSpPr>
            <p:nvPr/>
          </p:nvSpPr>
          <p:spPr bwMode="auto">
            <a:xfrm>
              <a:off x="1383116" y="1404517"/>
              <a:ext cx="6431113" cy="52705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200" b="1" kern="10" dirty="0" smtClean="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79999"/>
                      </a:srgbClr>
                    </a:outerShdw>
                  </a:effectLst>
                  <a:latin typeface="Arial Black"/>
                </a:rPr>
                <a:t>Development </a:t>
              </a:r>
              <a:r>
                <a:rPr lang="en-US" sz="3200" b="1" kern="10" dirty="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79999"/>
                      </a:srgbClr>
                    </a:outerShdw>
                  </a:effectLst>
                  <a:latin typeface="Arial Black"/>
                </a:rPr>
                <a:t>Well Locations </a:t>
              </a: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101600" y="2843442"/>
            <a:ext cx="352736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latin typeface="Comic Sans MS" pitchFamily="66" charset="0"/>
              </a:rPr>
              <a:t>Selecting Development Well Locations</a:t>
            </a:r>
            <a:endParaRPr lang="en-US" sz="4400" dirty="0">
              <a:latin typeface="Comic Sans MS" pitchFamily="66" charset="0"/>
            </a:endParaRPr>
          </a:p>
        </p:txBody>
      </p:sp>
      <p:sp>
        <p:nvSpPr>
          <p:cNvPr id="68" name="Text Box 5"/>
          <p:cNvSpPr txBox="1">
            <a:spLocks noChangeArrowheads="1"/>
          </p:cNvSpPr>
          <p:nvPr/>
        </p:nvSpPr>
        <p:spPr bwMode="auto">
          <a:xfrm>
            <a:off x="451425" y="4915994"/>
            <a:ext cx="8395691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  <a:spcBef>
                <a:spcPct val="30000"/>
              </a:spcBef>
            </a:pPr>
            <a:r>
              <a:rPr lang="en-US" sz="2000" b="1" dirty="0">
                <a:solidFill>
                  <a:srgbClr val="0033CC"/>
                </a:solidFill>
                <a:latin typeface="Verdana" pitchFamily="34" charset="0"/>
              </a:rPr>
              <a:t>Your Task:</a:t>
            </a:r>
          </a:p>
          <a:p>
            <a:pPr>
              <a:lnSpc>
                <a:spcPct val="95000"/>
              </a:lnSpc>
              <a:spcBef>
                <a:spcPct val="30000"/>
              </a:spcBef>
            </a:pPr>
            <a:endParaRPr lang="en-US" sz="800" b="1" dirty="0">
              <a:latin typeface="Verdana" pitchFamily="34" charset="0"/>
            </a:endParaRPr>
          </a:p>
          <a:p>
            <a:pPr marL="690563" lvl="1" indent="-233363">
              <a:lnSpc>
                <a:spcPct val="95000"/>
              </a:lnSpc>
              <a:spcBef>
                <a:spcPct val="30000"/>
              </a:spcBef>
              <a:buFontTx/>
              <a:buChar char="•"/>
            </a:pPr>
            <a:r>
              <a:rPr lang="en-US" altLang="en-US" sz="2000" dirty="0" smtClean="0">
                <a:latin typeface="Verdana" panose="020B0604030504040204" pitchFamily="34" charset="0"/>
              </a:rPr>
              <a:t>Propose </a:t>
            </a:r>
            <a:r>
              <a:rPr lang="en-US" altLang="en-US" sz="2000" dirty="0">
                <a:latin typeface="Verdana" panose="020B0604030504040204" pitchFamily="34" charset="0"/>
              </a:rPr>
              <a:t>two </a:t>
            </a:r>
            <a:r>
              <a:rPr lang="en-US" altLang="en-US" sz="2000" dirty="0" smtClean="0">
                <a:latin typeface="Verdana" panose="020B0604030504040204" pitchFamily="34" charset="0"/>
              </a:rPr>
              <a:t>(2) development</a:t>
            </a:r>
            <a:r>
              <a:rPr lang="en-US" altLang="en-US" sz="2000" dirty="0">
                <a:latin typeface="Verdana" panose="020B0604030504040204" pitchFamily="34" charset="0"/>
              </a:rPr>
              <a:t>-stage </a:t>
            </a:r>
            <a:r>
              <a:rPr lang="en-US" altLang="en-US" sz="2000" dirty="0" smtClean="0">
                <a:latin typeface="Verdana" panose="020B0604030504040204" pitchFamily="34" charset="0"/>
              </a:rPr>
              <a:t>wells</a:t>
            </a:r>
            <a:endParaRPr lang="en-US" sz="2000" dirty="0">
              <a:latin typeface="Verdana" pitchFamily="34" charset="0"/>
            </a:endParaRPr>
          </a:p>
        </p:txBody>
      </p:sp>
      <p:sp>
        <p:nvSpPr>
          <p:cNvPr id="17" name="Text Box 9"/>
          <p:cNvSpPr txBox="1">
            <a:spLocks noChangeArrowheads="1"/>
          </p:cNvSpPr>
          <p:nvPr/>
        </p:nvSpPr>
        <p:spPr bwMode="auto">
          <a:xfrm>
            <a:off x="7937602" y="3258596"/>
            <a:ext cx="1206398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400" b="1" dirty="0">
                <a:latin typeface="Verdana" panose="020B0604030504040204" pitchFamily="34" charset="0"/>
              </a:rPr>
              <a:t>HC Pore</a:t>
            </a:r>
          </a:p>
          <a:p>
            <a:pPr algn="ctr" eaLnBrk="1" hangingPunct="1"/>
            <a:r>
              <a:rPr lang="en-US" altLang="en-US" sz="1400" b="1" dirty="0">
                <a:latin typeface="Verdana" panose="020B0604030504040204" pitchFamily="34" charset="0"/>
              </a:rPr>
              <a:t>Thickness</a:t>
            </a:r>
          </a:p>
          <a:p>
            <a:pPr algn="ctr" eaLnBrk="1" hangingPunct="1"/>
            <a:r>
              <a:rPr lang="en-US" altLang="en-US" sz="1400" b="1" dirty="0">
                <a:latin typeface="Verdana" panose="020B0604030504040204" pitchFamily="34" charset="0"/>
              </a:rPr>
              <a:t>Meters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200" dirty="0" smtClean="0"/>
              <a:t>Exercise 30b</a:t>
            </a:r>
            <a:endParaRPr lang="en-US" altLang="en-US" dirty="0" smtClean="0"/>
          </a:p>
        </p:txBody>
      </p:sp>
      <p:sp>
        <p:nvSpPr>
          <p:cNvPr id="512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09600" indent="-609600">
              <a:lnSpc>
                <a:spcPct val="95000"/>
              </a:lnSpc>
              <a:spcBef>
                <a:spcPct val="40000"/>
              </a:spcBef>
              <a:buFontTx/>
              <a:buNone/>
            </a:pPr>
            <a:r>
              <a:rPr lang="en-US" altLang="en-US" b="1" dirty="0" smtClean="0"/>
              <a:t>Objective</a:t>
            </a:r>
          </a:p>
          <a:p>
            <a:pPr marL="609600" indent="-609600" algn="just">
              <a:buFontTx/>
              <a:buNone/>
            </a:pPr>
            <a:r>
              <a:rPr lang="en-US" altLang="en-US" sz="2400" b="1" dirty="0" smtClean="0"/>
              <a:t> </a:t>
            </a:r>
            <a:r>
              <a:rPr lang="en-US" altLang="en-US" sz="2400" dirty="0" smtClean="0"/>
              <a:t>Use the information you have on hand to propose </a:t>
            </a:r>
            <a:r>
              <a:rPr lang="en-US" altLang="en-US" sz="2400" dirty="0" smtClean="0"/>
              <a:t>two (2) development</a:t>
            </a:r>
            <a:r>
              <a:rPr lang="en-US" altLang="en-US" sz="2400" dirty="0" smtClean="0"/>
              <a:t>-stage wells. </a:t>
            </a:r>
            <a:r>
              <a:rPr lang="en-US" altLang="en-US" sz="2400" dirty="0" smtClean="0"/>
              <a:t>Your </a:t>
            </a:r>
            <a:r>
              <a:rPr lang="en-US" altLang="en-US" sz="2400" dirty="0" smtClean="0"/>
              <a:t>team </a:t>
            </a:r>
            <a:r>
              <a:rPr lang="en-US" altLang="en-US" sz="2400" dirty="0" smtClean="0"/>
              <a:t>will consider </a:t>
            </a:r>
            <a:r>
              <a:rPr lang="en-US" altLang="en-US" sz="2400" dirty="0" smtClean="0"/>
              <a:t>where to place these wells and be ready to explain the reasons for your proposed locations.</a:t>
            </a:r>
          </a:p>
          <a:p>
            <a:pPr marL="609600" indent="-609600">
              <a:buFontTx/>
              <a:buNone/>
            </a:pPr>
            <a:endParaRPr lang="en-US" altLang="en-US" sz="2400" dirty="0" smtClean="0"/>
          </a:p>
        </p:txBody>
      </p:sp>
      <p:sp>
        <p:nvSpPr>
          <p:cNvPr id="5122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8351838" y="6429375"/>
            <a:ext cx="792162" cy="34131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E6F92302-2342-4A77-9BDB-1E982726BF10}" type="slidenum">
              <a:rPr lang="en-US" altLang="en-US">
                <a:solidFill>
                  <a:srgbClr val="66FFFF"/>
                </a:solidFill>
                <a:latin typeface="Verdana" panose="020B0604030504040204" pitchFamily="34" charset="0"/>
              </a:rPr>
              <a:pPr eaLnBrk="1" hangingPunct="1"/>
              <a:t>2</a:t>
            </a:fld>
            <a:endParaRPr lang="en-US" altLang="en-US" dirty="0">
              <a:solidFill>
                <a:srgbClr val="66FFFF"/>
              </a:solidFill>
              <a:latin typeface="Verdana" panose="020B0604030504040204" pitchFamily="34" charset="0"/>
            </a:endParaRPr>
          </a:p>
        </p:txBody>
      </p:sp>
      <p:sp>
        <p:nvSpPr>
          <p:cNvPr id="5125" name="Slide Number Placeholder 4"/>
          <p:cNvSpPr txBox="1">
            <a:spLocks noGrp="1"/>
          </p:cNvSpPr>
          <p:nvPr/>
        </p:nvSpPr>
        <p:spPr bwMode="auto">
          <a:xfrm>
            <a:off x="7953375" y="6429375"/>
            <a:ext cx="792163" cy="34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CA9C313C-FCED-4C31-88DA-A8FD5A8C963A}" type="slidenum">
              <a:rPr lang="en-US" altLang="en-US" sz="1400">
                <a:solidFill>
                  <a:srgbClr val="66FFFF"/>
                </a:solidFill>
                <a:latin typeface="Verdana" panose="020B0604030504040204" pitchFamily="34" charset="0"/>
              </a:rPr>
              <a:pPr algn="r" eaLnBrk="1" hangingPunct="1"/>
              <a:t>2</a:t>
            </a:fld>
            <a:endParaRPr lang="en-US" altLang="en-US" sz="1400" dirty="0">
              <a:solidFill>
                <a:srgbClr val="66FFFF"/>
              </a:solidFill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34994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 smtClean="0"/>
              <a:t>Introduction</a:t>
            </a:r>
          </a:p>
        </p:txBody>
      </p:sp>
      <p:sp>
        <p:nvSpPr>
          <p:cNvPr id="6146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8351838" y="6429375"/>
            <a:ext cx="792162" cy="34131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17C5036F-19E0-43D2-9A6B-3AA83840CE9B}" type="slidenum">
              <a:rPr lang="en-US" altLang="en-US">
                <a:solidFill>
                  <a:srgbClr val="66FFFF"/>
                </a:solidFill>
                <a:latin typeface="Verdana" panose="020B0604030504040204" pitchFamily="34" charset="0"/>
              </a:rPr>
              <a:pPr eaLnBrk="1" hangingPunct="1"/>
              <a:t>3</a:t>
            </a:fld>
            <a:endParaRPr lang="en-US" altLang="en-US" dirty="0">
              <a:solidFill>
                <a:srgbClr val="66FFFF"/>
              </a:solidFill>
              <a:latin typeface="Verdana" panose="020B0604030504040204" pitchFamily="34" charset="0"/>
            </a:endParaRPr>
          </a:p>
        </p:txBody>
      </p:sp>
      <p:sp>
        <p:nvSpPr>
          <p:cNvPr id="6148" name="Text Box 5"/>
          <p:cNvSpPr txBox="1">
            <a:spLocks noChangeArrowheads="1"/>
          </p:cNvSpPr>
          <p:nvPr/>
        </p:nvSpPr>
        <p:spPr bwMode="auto">
          <a:xfrm>
            <a:off x="447675" y="1133475"/>
            <a:ext cx="7942263" cy="4865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tabLst>
                <a:tab pos="688975" algn="l"/>
                <a:tab pos="15478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 eaLnBrk="0" hangingPunct="0">
              <a:tabLst>
                <a:tab pos="688975" algn="l"/>
                <a:tab pos="15478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tabLst>
                <a:tab pos="688975" algn="l"/>
                <a:tab pos="15478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tabLst>
                <a:tab pos="688975" algn="l"/>
                <a:tab pos="15478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tabLst>
                <a:tab pos="688975" algn="l"/>
                <a:tab pos="15478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5478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5478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5478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5478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55000"/>
              </a:spcBef>
            </a:pPr>
            <a:r>
              <a:rPr lang="en-US" altLang="en-US" sz="2200" dirty="0">
                <a:latin typeface="Verdana" panose="020B0604030504040204" pitchFamily="34" charset="0"/>
              </a:rPr>
              <a:t>Management is interested in developing Barracouta.  However, before agreeing to spend $75 million on a platform, they want to drill some development-stage wells. </a:t>
            </a:r>
            <a:r>
              <a:rPr lang="en-US" altLang="en-US" sz="2200" dirty="0" smtClean="0">
                <a:latin typeface="Verdana" panose="020B0604030504040204" pitchFamily="34" charset="0"/>
              </a:rPr>
              <a:t>They </a:t>
            </a:r>
            <a:r>
              <a:rPr lang="en-US" altLang="en-US" sz="2200" dirty="0">
                <a:latin typeface="Verdana" panose="020B0604030504040204" pitchFamily="34" charset="0"/>
              </a:rPr>
              <a:t>have budgeted two </a:t>
            </a:r>
            <a:r>
              <a:rPr lang="en-US" altLang="en-US" sz="2200" dirty="0" smtClean="0">
                <a:latin typeface="Verdana" panose="020B0604030504040204" pitchFamily="34" charset="0"/>
              </a:rPr>
              <a:t>(2) wells</a:t>
            </a:r>
            <a:r>
              <a:rPr lang="en-US" altLang="en-US" sz="2200" dirty="0">
                <a:latin typeface="Verdana" panose="020B0604030504040204" pitchFamily="34" charset="0"/>
              </a:rPr>
              <a:t>.</a:t>
            </a:r>
          </a:p>
          <a:p>
            <a:pPr algn="just" eaLnBrk="1" hangingPunct="1">
              <a:spcBef>
                <a:spcPct val="55000"/>
              </a:spcBef>
            </a:pPr>
            <a:r>
              <a:rPr lang="en-US" altLang="en-US" sz="2200" dirty="0">
                <a:latin typeface="Verdana" panose="020B0604030504040204" pitchFamily="34" charset="0"/>
              </a:rPr>
              <a:t>Given the data and analyses that you have, your team needs to decide where to locate these wells. </a:t>
            </a:r>
            <a:r>
              <a:rPr lang="en-US" altLang="en-US" sz="2200" dirty="0" smtClean="0">
                <a:latin typeface="Verdana" panose="020B0604030504040204" pitchFamily="34" charset="0"/>
              </a:rPr>
              <a:t>You </a:t>
            </a:r>
            <a:r>
              <a:rPr lang="en-US" altLang="en-US" sz="2200" dirty="0">
                <a:latin typeface="Verdana" panose="020B0604030504040204" pitchFamily="34" charset="0"/>
              </a:rPr>
              <a:t>want to maximize the information that you will obtain from these two </a:t>
            </a:r>
            <a:r>
              <a:rPr lang="en-US" altLang="en-US" sz="2200" dirty="0" smtClean="0">
                <a:latin typeface="Verdana" panose="020B0604030504040204" pitchFamily="34" charset="0"/>
              </a:rPr>
              <a:t>(2) new </a:t>
            </a:r>
            <a:r>
              <a:rPr lang="en-US" altLang="en-US" sz="2200" dirty="0">
                <a:latin typeface="Verdana" panose="020B0604030504040204" pitchFamily="34" charset="0"/>
              </a:rPr>
              <a:t>wells.</a:t>
            </a:r>
          </a:p>
          <a:p>
            <a:pPr algn="just" eaLnBrk="1" hangingPunct="1">
              <a:spcBef>
                <a:spcPct val="55000"/>
              </a:spcBef>
            </a:pPr>
            <a:r>
              <a:rPr lang="en-US" altLang="en-US" sz="2200" dirty="0">
                <a:latin typeface="Verdana" panose="020B0604030504040204" pitchFamily="34" charset="0"/>
              </a:rPr>
              <a:t>As a team, consider what some of the biggest uncertainties are. </a:t>
            </a:r>
            <a:r>
              <a:rPr lang="en-US" altLang="en-US" sz="2200" dirty="0" smtClean="0">
                <a:latin typeface="Verdana" panose="020B0604030504040204" pitchFamily="34" charset="0"/>
              </a:rPr>
              <a:t>Where </a:t>
            </a:r>
            <a:r>
              <a:rPr lang="en-US" altLang="en-US" sz="2200" dirty="0">
                <a:latin typeface="Verdana" panose="020B0604030504040204" pitchFamily="34" charset="0"/>
              </a:rPr>
              <a:t>can you drill two </a:t>
            </a:r>
            <a:r>
              <a:rPr lang="en-US" altLang="en-US" sz="2200" dirty="0" smtClean="0">
                <a:latin typeface="Verdana" panose="020B0604030504040204" pitchFamily="34" charset="0"/>
              </a:rPr>
              <a:t>(2) wells </a:t>
            </a:r>
            <a:r>
              <a:rPr lang="en-US" altLang="en-US" sz="2200" dirty="0">
                <a:latin typeface="Verdana" panose="020B0604030504040204" pitchFamily="34" charset="0"/>
              </a:rPr>
              <a:t>to reduce these uncertainties. </a:t>
            </a:r>
            <a:r>
              <a:rPr lang="en-US" altLang="en-US" sz="2200" dirty="0" smtClean="0">
                <a:latin typeface="Verdana" panose="020B0604030504040204" pitchFamily="34" charset="0"/>
              </a:rPr>
              <a:t>Be </a:t>
            </a:r>
            <a:r>
              <a:rPr lang="en-US" altLang="en-US" sz="2200" dirty="0">
                <a:latin typeface="Verdana" panose="020B0604030504040204" pitchFamily="34" charset="0"/>
              </a:rPr>
              <a:t>ready to give a short explanation of where you would place the wells and why.</a:t>
            </a:r>
          </a:p>
        </p:txBody>
      </p:sp>
    </p:spTree>
    <p:extLst>
      <p:ext uri="{BB962C8B-B14F-4D97-AF65-F5344CB8AC3E}">
        <p14:creationId xmlns:p14="http://schemas.microsoft.com/office/powerpoint/2010/main" val="6141399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2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33" r="19974"/>
          <a:stretch>
            <a:fillRect/>
          </a:stretch>
        </p:blipFill>
        <p:spPr bwMode="auto">
          <a:xfrm>
            <a:off x="598488" y="1486174"/>
            <a:ext cx="6583534" cy="493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0" name="Line 30"/>
          <p:cNvSpPr>
            <a:spLocks noChangeAspect="1" noChangeShapeType="1"/>
          </p:cNvSpPr>
          <p:nvPr/>
        </p:nvSpPr>
        <p:spPr bwMode="auto">
          <a:xfrm>
            <a:off x="1367702" y="4011604"/>
            <a:ext cx="4793105" cy="1550827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0271" name="Line 31"/>
          <p:cNvSpPr>
            <a:spLocks noChangeAspect="1" noChangeShapeType="1"/>
          </p:cNvSpPr>
          <p:nvPr/>
        </p:nvSpPr>
        <p:spPr bwMode="auto">
          <a:xfrm>
            <a:off x="1516057" y="3553266"/>
            <a:ext cx="4793105" cy="1550827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0273" name="Line 33"/>
          <p:cNvSpPr>
            <a:spLocks noChangeAspect="1" noChangeShapeType="1"/>
          </p:cNvSpPr>
          <p:nvPr/>
        </p:nvSpPr>
        <p:spPr bwMode="auto">
          <a:xfrm>
            <a:off x="1960108" y="2178254"/>
            <a:ext cx="4793105" cy="1550827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0274" name="Line 34"/>
          <p:cNvSpPr>
            <a:spLocks noChangeAspect="1" noChangeShapeType="1"/>
          </p:cNvSpPr>
          <p:nvPr/>
        </p:nvSpPr>
        <p:spPr bwMode="auto">
          <a:xfrm>
            <a:off x="1811752" y="2636591"/>
            <a:ext cx="4793105" cy="1550827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0275" name="Line 35"/>
          <p:cNvSpPr>
            <a:spLocks noChangeAspect="1" noChangeShapeType="1"/>
          </p:cNvSpPr>
          <p:nvPr/>
        </p:nvSpPr>
        <p:spPr bwMode="auto">
          <a:xfrm>
            <a:off x="1663397" y="3094929"/>
            <a:ext cx="4793105" cy="1550827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0276" name="Line 36"/>
          <p:cNvSpPr>
            <a:spLocks noChangeAspect="1" noChangeShapeType="1"/>
          </p:cNvSpPr>
          <p:nvPr/>
        </p:nvSpPr>
        <p:spPr bwMode="auto">
          <a:xfrm>
            <a:off x="2107447" y="1719916"/>
            <a:ext cx="4793105" cy="1550827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0277" name="Line 37"/>
          <p:cNvSpPr>
            <a:spLocks noChangeAspect="1" noChangeShapeType="1"/>
          </p:cNvSpPr>
          <p:nvPr/>
        </p:nvSpPr>
        <p:spPr bwMode="auto">
          <a:xfrm rot="16200000">
            <a:off x="2007609" y="3225094"/>
            <a:ext cx="3860808" cy="1249845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0278" name="Line 38"/>
          <p:cNvSpPr>
            <a:spLocks noChangeAspect="1" noChangeShapeType="1"/>
          </p:cNvSpPr>
          <p:nvPr/>
        </p:nvSpPr>
        <p:spPr bwMode="auto">
          <a:xfrm rot="16200000">
            <a:off x="2462837" y="3375502"/>
            <a:ext cx="3860808" cy="1249845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0279" name="Line 39"/>
          <p:cNvSpPr>
            <a:spLocks noChangeAspect="1" noChangeShapeType="1"/>
          </p:cNvSpPr>
          <p:nvPr/>
        </p:nvSpPr>
        <p:spPr bwMode="auto">
          <a:xfrm rot="16200000">
            <a:off x="2917049" y="3524894"/>
            <a:ext cx="3860808" cy="1249845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0280" name="Line 40"/>
          <p:cNvSpPr>
            <a:spLocks noChangeAspect="1" noChangeShapeType="1"/>
          </p:cNvSpPr>
          <p:nvPr/>
        </p:nvSpPr>
        <p:spPr bwMode="auto">
          <a:xfrm rot="16200000">
            <a:off x="1098169" y="2925295"/>
            <a:ext cx="3860808" cy="1249845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0281" name="Line 41"/>
          <p:cNvSpPr>
            <a:spLocks noChangeAspect="1" noChangeShapeType="1"/>
          </p:cNvSpPr>
          <p:nvPr/>
        </p:nvSpPr>
        <p:spPr bwMode="auto">
          <a:xfrm rot="16200000">
            <a:off x="1553397" y="3075703"/>
            <a:ext cx="3860808" cy="1249845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0282" name="Line 42"/>
          <p:cNvSpPr>
            <a:spLocks noChangeAspect="1" noChangeShapeType="1"/>
          </p:cNvSpPr>
          <p:nvPr/>
        </p:nvSpPr>
        <p:spPr bwMode="auto">
          <a:xfrm rot="16200000">
            <a:off x="245644" y="2736265"/>
            <a:ext cx="3693123" cy="1194974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0283" name="Line 43"/>
          <p:cNvSpPr>
            <a:spLocks noChangeAspect="1" noChangeShapeType="1"/>
          </p:cNvSpPr>
          <p:nvPr/>
        </p:nvSpPr>
        <p:spPr bwMode="auto">
          <a:xfrm rot="16200000">
            <a:off x="652087" y="2786066"/>
            <a:ext cx="3842515" cy="1246797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0284" name="Line 44"/>
          <p:cNvSpPr>
            <a:spLocks noChangeAspect="1" noChangeShapeType="1"/>
          </p:cNvSpPr>
          <p:nvPr/>
        </p:nvSpPr>
        <p:spPr bwMode="auto">
          <a:xfrm rot="16200000">
            <a:off x="3826490" y="3824693"/>
            <a:ext cx="3860808" cy="1249845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0285" name="Line 45"/>
          <p:cNvSpPr>
            <a:spLocks noChangeAspect="1" noChangeShapeType="1"/>
          </p:cNvSpPr>
          <p:nvPr/>
        </p:nvSpPr>
        <p:spPr bwMode="auto">
          <a:xfrm rot="16200000">
            <a:off x="3372278" y="3675302"/>
            <a:ext cx="3860808" cy="1249845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Time Thickness</a:t>
            </a:r>
          </a:p>
        </p:txBody>
      </p:sp>
      <p:sp>
        <p:nvSpPr>
          <p:cNvPr id="10248" name="Text Box 9"/>
          <p:cNvSpPr txBox="1">
            <a:spLocks noChangeArrowheads="1"/>
          </p:cNvSpPr>
          <p:nvPr/>
        </p:nvSpPr>
        <p:spPr bwMode="auto">
          <a:xfrm>
            <a:off x="7497763" y="1314450"/>
            <a:ext cx="11112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400" dirty="0">
                <a:latin typeface="Verdana" panose="020B0604030504040204" pitchFamily="34" charset="0"/>
              </a:rPr>
              <a:t>Time (ms)</a:t>
            </a:r>
          </a:p>
        </p:txBody>
      </p:sp>
      <p:pic>
        <p:nvPicPr>
          <p:cNvPr id="10249" name="Picture 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44" r="5833"/>
          <a:stretch>
            <a:fillRect/>
          </a:stretch>
        </p:blipFill>
        <p:spPr bwMode="auto">
          <a:xfrm>
            <a:off x="7694613" y="1684338"/>
            <a:ext cx="717550" cy="407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61" name="Text Box 21"/>
          <p:cNvSpPr txBox="1">
            <a:spLocks noChangeAspect="1" noChangeArrowheads="1"/>
          </p:cNvSpPr>
          <p:nvPr/>
        </p:nvSpPr>
        <p:spPr bwMode="auto">
          <a:xfrm rot="17434195">
            <a:off x="1271140" y="5209799"/>
            <a:ext cx="438012" cy="198146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700" b="1" dirty="0">
                <a:latin typeface="Verdana" panose="020B0604030504040204" pitchFamily="34" charset="0"/>
              </a:rPr>
              <a:t>1400</a:t>
            </a:r>
          </a:p>
        </p:txBody>
      </p:sp>
      <p:sp>
        <p:nvSpPr>
          <p:cNvPr id="10262" name="Text Box 22"/>
          <p:cNvSpPr txBox="1">
            <a:spLocks noChangeAspect="1" noChangeArrowheads="1"/>
          </p:cNvSpPr>
          <p:nvPr/>
        </p:nvSpPr>
        <p:spPr bwMode="auto">
          <a:xfrm rot="17434195">
            <a:off x="3096117" y="5797203"/>
            <a:ext cx="438012" cy="198146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700" b="1" dirty="0">
                <a:latin typeface="Verdana" panose="020B0604030504040204" pitchFamily="34" charset="0"/>
              </a:rPr>
              <a:t>1800</a:t>
            </a:r>
          </a:p>
        </p:txBody>
      </p:sp>
      <p:sp>
        <p:nvSpPr>
          <p:cNvPr id="10263" name="Text Box 23"/>
          <p:cNvSpPr txBox="1">
            <a:spLocks noChangeAspect="1" noChangeArrowheads="1"/>
          </p:cNvSpPr>
          <p:nvPr/>
        </p:nvSpPr>
        <p:spPr bwMode="auto">
          <a:xfrm rot="17434195">
            <a:off x="2641905" y="5665088"/>
            <a:ext cx="438012" cy="199162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700" b="1" dirty="0">
                <a:latin typeface="Verdana" panose="020B0604030504040204" pitchFamily="34" charset="0"/>
              </a:rPr>
              <a:t>1700</a:t>
            </a:r>
          </a:p>
        </p:txBody>
      </p:sp>
      <p:sp>
        <p:nvSpPr>
          <p:cNvPr id="10264" name="Text Box 24"/>
          <p:cNvSpPr txBox="1">
            <a:spLocks noChangeAspect="1" noChangeArrowheads="1"/>
          </p:cNvSpPr>
          <p:nvPr/>
        </p:nvSpPr>
        <p:spPr bwMode="auto">
          <a:xfrm rot="17434195">
            <a:off x="2178548" y="5525859"/>
            <a:ext cx="438012" cy="198146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700" b="1" dirty="0">
                <a:latin typeface="Verdana" panose="020B0604030504040204" pitchFamily="34" charset="0"/>
              </a:rPr>
              <a:t>1600</a:t>
            </a:r>
          </a:p>
        </p:txBody>
      </p:sp>
      <p:sp>
        <p:nvSpPr>
          <p:cNvPr id="10265" name="Text Box 25"/>
          <p:cNvSpPr txBox="1">
            <a:spLocks noChangeAspect="1" noChangeArrowheads="1"/>
          </p:cNvSpPr>
          <p:nvPr/>
        </p:nvSpPr>
        <p:spPr bwMode="auto">
          <a:xfrm rot="17434195">
            <a:off x="1731449" y="5360207"/>
            <a:ext cx="438012" cy="198146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700" b="1" dirty="0">
                <a:latin typeface="Verdana" panose="020B0604030504040204" pitchFamily="34" charset="0"/>
              </a:rPr>
              <a:t>1500</a:t>
            </a:r>
          </a:p>
        </p:txBody>
      </p:sp>
      <p:sp>
        <p:nvSpPr>
          <p:cNvPr id="10266" name="Text Box 26"/>
          <p:cNvSpPr txBox="1">
            <a:spLocks noChangeAspect="1" noChangeArrowheads="1"/>
          </p:cNvSpPr>
          <p:nvPr/>
        </p:nvSpPr>
        <p:spPr bwMode="auto">
          <a:xfrm rot="17434195">
            <a:off x="4013686" y="6094970"/>
            <a:ext cx="438012" cy="198146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700" b="1" dirty="0">
                <a:latin typeface="Verdana" panose="020B0604030504040204" pitchFamily="34" charset="0"/>
              </a:rPr>
              <a:t>2000</a:t>
            </a:r>
          </a:p>
        </p:txBody>
      </p:sp>
      <p:sp>
        <p:nvSpPr>
          <p:cNvPr id="10267" name="Text Box 27"/>
          <p:cNvSpPr txBox="1">
            <a:spLocks noChangeAspect="1" noChangeArrowheads="1"/>
          </p:cNvSpPr>
          <p:nvPr/>
        </p:nvSpPr>
        <p:spPr bwMode="auto">
          <a:xfrm rot="17434195">
            <a:off x="3550329" y="5946594"/>
            <a:ext cx="438012" cy="198146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700" b="1" dirty="0">
                <a:latin typeface="Verdana" panose="020B0604030504040204" pitchFamily="34" charset="0"/>
              </a:rPr>
              <a:t>1900</a:t>
            </a:r>
          </a:p>
        </p:txBody>
      </p:sp>
      <p:sp>
        <p:nvSpPr>
          <p:cNvPr id="10269" name="Line 29"/>
          <p:cNvSpPr>
            <a:spLocks noChangeAspect="1" noChangeShapeType="1"/>
          </p:cNvSpPr>
          <p:nvPr/>
        </p:nvSpPr>
        <p:spPr bwMode="auto">
          <a:xfrm>
            <a:off x="1070990" y="4927263"/>
            <a:ext cx="4604104" cy="1489851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0272" name="Line 32"/>
          <p:cNvSpPr>
            <a:spLocks noChangeAspect="1" noChangeShapeType="1"/>
          </p:cNvSpPr>
          <p:nvPr/>
        </p:nvSpPr>
        <p:spPr bwMode="auto">
          <a:xfrm>
            <a:off x="1219346" y="4469941"/>
            <a:ext cx="4793105" cy="1550827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0255" name="Text Box 15"/>
          <p:cNvSpPr txBox="1">
            <a:spLocks noChangeAspect="1" noChangeArrowheads="1"/>
          </p:cNvSpPr>
          <p:nvPr/>
        </p:nvSpPr>
        <p:spPr bwMode="auto">
          <a:xfrm rot="1234195">
            <a:off x="1152281" y="3454688"/>
            <a:ext cx="437954" cy="1981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DDDDD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700" b="1" dirty="0">
                <a:latin typeface="Verdana" panose="020B0604030504040204" pitchFamily="34" charset="0"/>
              </a:rPr>
              <a:t>3000</a:t>
            </a:r>
          </a:p>
        </p:txBody>
      </p:sp>
      <p:sp>
        <p:nvSpPr>
          <p:cNvPr id="10256" name="Text Box 16"/>
          <p:cNvSpPr txBox="1">
            <a:spLocks noChangeAspect="1" noChangeArrowheads="1"/>
          </p:cNvSpPr>
          <p:nvPr/>
        </p:nvSpPr>
        <p:spPr bwMode="auto">
          <a:xfrm rot="1234195">
            <a:off x="1024248" y="3912009"/>
            <a:ext cx="437954" cy="1981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DDDDD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700" b="1" dirty="0">
                <a:latin typeface="Verdana" panose="020B0604030504040204" pitchFamily="34" charset="0"/>
              </a:rPr>
              <a:t>2600</a:t>
            </a:r>
          </a:p>
        </p:txBody>
      </p:sp>
      <p:sp>
        <p:nvSpPr>
          <p:cNvPr id="10257" name="Text Box 17"/>
          <p:cNvSpPr txBox="1">
            <a:spLocks noChangeAspect="1" noChangeArrowheads="1"/>
          </p:cNvSpPr>
          <p:nvPr/>
        </p:nvSpPr>
        <p:spPr bwMode="auto">
          <a:xfrm rot="1234195">
            <a:off x="1752817" y="1623370"/>
            <a:ext cx="437954" cy="1981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DDDDD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700" b="1" dirty="0">
                <a:latin typeface="Verdana" panose="020B0604030504040204" pitchFamily="34" charset="0"/>
              </a:rPr>
              <a:t>4600</a:t>
            </a:r>
          </a:p>
        </p:txBody>
      </p:sp>
      <p:sp>
        <p:nvSpPr>
          <p:cNvPr id="10258" name="Text Box 18"/>
          <p:cNvSpPr txBox="1">
            <a:spLocks noChangeAspect="1" noChangeArrowheads="1"/>
          </p:cNvSpPr>
          <p:nvPr/>
        </p:nvSpPr>
        <p:spPr bwMode="auto">
          <a:xfrm rot="1234195">
            <a:off x="1606493" y="2073578"/>
            <a:ext cx="437954" cy="1981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DDDDD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700" b="1" dirty="0">
                <a:latin typeface="Verdana" panose="020B0604030504040204" pitchFamily="34" charset="0"/>
              </a:rPr>
              <a:t>4200</a:t>
            </a:r>
          </a:p>
        </p:txBody>
      </p:sp>
      <p:sp>
        <p:nvSpPr>
          <p:cNvPr id="10259" name="Text Box 19"/>
          <p:cNvSpPr txBox="1">
            <a:spLocks noChangeAspect="1" noChangeArrowheads="1"/>
          </p:cNvSpPr>
          <p:nvPr/>
        </p:nvSpPr>
        <p:spPr bwMode="auto">
          <a:xfrm rot="1234195">
            <a:off x="1454073" y="2530899"/>
            <a:ext cx="437954" cy="1981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DDDDD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700" b="1" dirty="0">
                <a:latin typeface="Verdana" panose="020B0604030504040204" pitchFamily="34" charset="0"/>
              </a:rPr>
              <a:t>3800</a:t>
            </a:r>
          </a:p>
        </p:txBody>
      </p:sp>
      <p:sp>
        <p:nvSpPr>
          <p:cNvPr id="10260" name="Text Box 20"/>
          <p:cNvSpPr txBox="1">
            <a:spLocks noChangeAspect="1" noChangeArrowheads="1"/>
          </p:cNvSpPr>
          <p:nvPr/>
        </p:nvSpPr>
        <p:spPr bwMode="auto">
          <a:xfrm rot="1234195">
            <a:off x="1298605" y="2991269"/>
            <a:ext cx="437954" cy="1981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DDDDD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700" b="1" dirty="0">
                <a:latin typeface="Verdana" panose="020B0604030504040204" pitchFamily="34" charset="0"/>
              </a:rPr>
              <a:t>3400</a:t>
            </a:r>
          </a:p>
        </p:txBody>
      </p:sp>
      <p:sp>
        <p:nvSpPr>
          <p:cNvPr id="10253" name="Text Box 13"/>
          <p:cNvSpPr txBox="1">
            <a:spLocks noChangeAspect="1" noChangeArrowheads="1"/>
          </p:cNvSpPr>
          <p:nvPr/>
        </p:nvSpPr>
        <p:spPr bwMode="auto">
          <a:xfrm rot="1234195">
            <a:off x="852522" y="4362217"/>
            <a:ext cx="437954" cy="1991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DDDDD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700" b="1" dirty="0">
                <a:latin typeface="Verdana" panose="020B0604030504040204" pitchFamily="34" charset="0"/>
              </a:rPr>
              <a:t>2200</a:t>
            </a:r>
          </a:p>
        </p:txBody>
      </p:sp>
      <p:sp>
        <p:nvSpPr>
          <p:cNvPr id="10254" name="Text Box 14"/>
          <p:cNvSpPr txBox="1">
            <a:spLocks noChangeAspect="1" noChangeArrowheads="1"/>
          </p:cNvSpPr>
          <p:nvPr/>
        </p:nvSpPr>
        <p:spPr bwMode="auto">
          <a:xfrm rot="1234195">
            <a:off x="709247" y="4822587"/>
            <a:ext cx="438970" cy="1991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DDDDD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700" b="1" dirty="0">
                <a:latin typeface="Verdana" panose="020B0604030504040204" pitchFamily="34" charset="0"/>
              </a:rPr>
              <a:t>1800</a:t>
            </a:r>
          </a:p>
        </p:txBody>
      </p:sp>
      <p:sp>
        <p:nvSpPr>
          <p:cNvPr id="10293" name="Text Box 53"/>
          <p:cNvSpPr txBox="1">
            <a:spLocks noChangeAspect="1" noChangeArrowheads="1"/>
          </p:cNvSpPr>
          <p:nvPr/>
        </p:nvSpPr>
        <p:spPr bwMode="auto">
          <a:xfrm rot="17434195">
            <a:off x="4942433" y="1732124"/>
            <a:ext cx="438012" cy="198146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700" b="1" dirty="0">
                <a:latin typeface="Verdana" panose="020B0604030504040204" pitchFamily="34" charset="0"/>
              </a:rPr>
              <a:t>1900</a:t>
            </a:r>
          </a:p>
        </p:txBody>
      </p:sp>
      <p:sp>
        <p:nvSpPr>
          <p:cNvPr id="10294" name="Text Box 54"/>
          <p:cNvSpPr txBox="1">
            <a:spLocks noChangeAspect="1" noChangeArrowheads="1"/>
          </p:cNvSpPr>
          <p:nvPr/>
        </p:nvSpPr>
        <p:spPr bwMode="auto">
          <a:xfrm rot="17434195">
            <a:off x="4487205" y="1597977"/>
            <a:ext cx="438012" cy="198146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700" b="1" dirty="0">
                <a:latin typeface="Verdana" panose="020B0604030504040204" pitchFamily="34" charset="0"/>
              </a:rPr>
              <a:t>1800</a:t>
            </a:r>
          </a:p>
        </p:txBody>
      </p:sp>
      <p:sp>
        <p:nvSpPr>
          <p:cNvPr id="10295" name="Text Box 55"/>
          <p:cNvSpPr txBox="1">
            <a:spLocks noChangeAspect="1" noChangeArrowheads="1"/>
          </p:cNvSpPr>
          <p:nvPr/>
        </p:nvSpPr>
        <p:spPr bwMode="auto">
          <a:xfrm rot="17434195">
            <a:off x="4032993" y="1433341"/>
            <a:ext cx="438012" cy="198146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700" b="1" dirty="0">
                <a:latin typeface="Verdana" panose="020B0604030504040204" pitchFamily="34" charset="0"/>
              </a:rPr>
              <a:t>1700</a:t>
            </a:r>
          </a:p>
        </p:txBody>
      </p:sp>
      <p:sp>
        <p:nvSpPr>
          <p:cNvPr id="10296" name="Text Box 56"/>
          <p:cNvSpPr txBox="1">
            <a:spLocks noChangeAspect="1" noChangeArrowheads="1"/>
          </p:cNvSpPr>
          <p:nvPr/>
        </p:nvSpPr>
        <p:spPr bwMode="auto">
          <a:xfrm rot="17434195">
            <a:off x="5860002" y="2028875"/>
            <a:ext cx="438012" cy="198146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700" b="1" dirty="0">
                <a:latin typeface="Verdana" panose="020B0604030504040204" pitchFamily="34" charset="0"/>
              </a:rPr>
              <a:t>2100</a:t>
            </a:r>
          </a:p>
        </p:txBody>
      </p:sp>
      <p:sp>
        <p:nvSpPr>
          <p:cNvPr id="10297" name="Text Box 57"/>
          <p:cNvSpPr txBox="1">
            <a:spLocks noChangeAspect="1" noChangeArrowheads="1"/>
          </p:cNvSpPr>
          <p:nvPr/>
        </p:nvSpPr>
        <p:spPr bwMode="auto">
          <a:xfrm rot="17434195">
            <a:off x="5396645" y="1880500"/>
            <a:ext cx="438012" cy="198146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700" b="1" dirty="0">
                <a:latin typeface="Verdana" panose="020B0604030504040204" pitchFamily="34" charset="0"/>
              </a:rPr>
              <a:t>2000</a:t>
            </a:r>
          </a:p>
        </p:txBody>
      </p:sp>
      <p:sp>
        <p:nvSpPr>
          <p:cNvPr id="10298" name="Text Box 58"/>
          <p:cNvSpPr txBox="1">
            <a:spLocks noChangeAspect="1" noChangeArrowheads="1"/>
          </p:cNvSpPr>
          <p:nvPr/>
        </p:nvSpPr>
        <p:spPr bwMode="auto">
          <a:xfrm rot="17434195">
            <a:off x="6319295" y="2188429"/>
            <a:ext cx="439028" cy="198146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700" b="1" dirty="0">
                <a:latin typeface="Verdana" panose="020B0604030504040204" pitchFamily="34" charset="0"/>
              </a:rPr>
              <a:t>2200</a:t>
            </a:r>
          </a:p>
        </p:txBody>
      </p:sp>
      <p:sp>
        <p:nvSpPr>
          <p:cNvPr id="10299" name="Freeform 59"/>
          <p:cNvSpPr>
            <a:spLocks noChangeAspect="1"/>
          </p:cNvSpPr>
          <p:nvPr/>
        </p:nvSpPr>
        <p:spPr bwMode="auto">
          <a:xfrm>
            <a:off x="3383712" y="1486174"/>
            <a:ext cx="426776" cy="118904"/>
          </a:xfrm>
          <a:custGeom>
            <a:avLst/>
            <a:gdLst>
              <a:gd name="T0" fmla="*/ 0 w 420"/>
              <a:gd name="T1" fmla="*/ 0 h 117"/>
              <a:gd name="T2" fmla="*/ 420 w 420"/>
              <a:gd name="T3" fmla="*/ 0 h 117"/>
              <a:gd name="T4" fmla="*/ 378 w 420"/>
              <a:gd name="T5" fmla="*/ 117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20" h="117">
                <a:moveTo>
                  <a:pt x="0" y="0"/>
                </a:moveTo>
                <a:lnTo>
                  <a:pt x="420" y="0"/>
                </a:lnTo>
                <a:lnTo>
                  <a:pt x="378" y="117"/>
                </a:lnTo>
              </a:path>
            </a:pathLst>
          </a:cu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0300" name="Text Box 60"/>
          <p:cNvSpPr txBox="1">
            <a:spLocks noChangeAspect="1" noChangeArrowheads="1"/>
          </p:cNvSpPr>
          <p:nvPr/>
        </p:nvSpPr>
        <p:spPr bwMode="auto">
          <a:xfrm rot="17434195">
            <a:off x="3575732" y="1293096"/>
            <a:ext cx="438012" cy="1981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DDDDD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700" b="1" dirty="0">
                <a:solidFill>
                  <a:schemeClr val="bg1"/>
                </a:solidFill>
                <a:latin typeface="Verdana" panose="020B0604030504040204" pitchFamily="34" charset="0"/>
              </a:rPr>
              <a:t>1600</a:t>
            </a:r>
          </a:p>
        </p:txBody>
      </p:sp>
      <p:sp>
        <p:nvSpPr>
          <p:cNvPr id="10286" name="Text Box 46"/>
          <p:cNvSpPr txBox="1">
            <a:spLocks noChangeAspect="1" noChangeArrowheads="1"/>
          </p:cNvSpPr>
          <p:nvPr/>
        </p:nvSpPr>
        <p:spPr bwMode="auto">
          <a:xfrm rot="1234195">
            <a:off x="5988064" y="6045159"/>
            <a:ext cx="437954" cy="198173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700" b="1" dirty="0">
                <a:latin typeface="Verdana" panose="020B0604030504040204" pitchFamily="34" charset="0"/>
              </a:rPr>
              <a:t>2200</a:t>
            </a:r>
          </a:p>
        </p:txBody>
      </p:sp>
      <p:sp>
        <p:nvSpPr>
          <p:cNvPr id="10287" name="Text Box 47"/>
          <p:cNvSpPr txBox="1">
            <a:spLocks noChangeAspect="1" noChangeArrowheads="1"/>
          </p:cNvSpPr>
          <p:nvPr/>
        </p:nvSpPr>
        <p:spPr bwMode="auto">
          <a:xfrm rot="1234195">
            <a:off x="6285792" y="5137630"/>
            <a:ext cx="437954" cy="198173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700" b="1" dirty="0">
                <a:latin typeface="Verdana" panose="020B0604030504040204" pitchFamily="34" charset="0"/>
              </a:rPr>
              <a:t>3000</a:t>
            </a:r>
          </a:p>
        </p:txBody>
      </p:sp>
      <p:sp>
        <p:nvSpPr>
          <p:cNvPr id="10288" name="Text Box 48"/>
          <p:cNvSpPr txBox="1">
            <a:spLocks noChangeAspect="1" noChangeArrowheads="1"/>
          </p:cNvSpPr>
          <p:nvPr/>
        </p:nvSpPr>
        <p:spPr bwMode="auto">
          <a:xfrm rot="1234195">
            <a:off x="6158775" y="5593935"/>
            <a:ext cx="437954" cy="199189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700" b="1" dirty="0">
                <a:latin typeface="Verdana" panose="020B0604030504040204" pitchFamily="34" charset="0"/>
              </a:rPr>
              <a:t>2600</a:t>
            </a:r>
          </a:p>
        </p:txBody>
      </p:sp>
      <p:sp>
        <p:nvSpPr>
          <p:cNvPr id="10291" name="Text Box 51"/>
          <p:cNvSpPr txBox="1">
            <a:spLocks noChangeAspect="1" noChangeArrowheads="1"/>
          </p:cNvSpPr>
          <p:nvPr/>
        </p:nvSpPr>
        <p:spPr bwMode="auto">
          <a:xfrm rot="1234195">
            <a:off x="6589616" y="4213841"/>
            <a:ext cx="437954" cy="198173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700" b="1" dirty="0">
                <a:latin typeface="Verdana" panose="020B0604030504040204" pitchFamily="34" charset="0"/>
              </a:rPr>
              <a:t>3800</a:t>
            </a:r>
          </a:p>
        </p:txBody>
      </p:sp>
      <p:sp>
        <p:nvSpPr>
          <p:cNvPr id="10292" name="Text Box 52"/>
          <p:cNvSpPr txBox="1">
            <a:spLocks noChangeAspect="1" noChangeArrowheads="1"/>
          </p:cNvSpPr>
          <p:nvPr/>
        </p:nvSpPr>
        <p:spPr bwMode="auto">
          <a:xfrm rot="1234195">
            <a:off x="6434147" y="4674212"/>
            <a:ext cx="437954" cy="198173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700" b="1" dirty="0">
                <a:latin typeface="Verdana" panose="020B0604030504040204" pitchFamily="34" charset="0"/>
              </a:rPr>
              <a:t>3400</a:t>
            </a:r>
          </a:p>
        </p:txBody>
      </p:sp>
      <p:sp>
        <p:nvSpPr>
          <p:cNvPr id="10268" name="Text Box 28"/>
          <p:cNvSpPr txBox="1">
            <a:spLocks noChangeAspect="1" noChangeArrowheads="1"/>
          </p:cNvSpPr>
          <p:nvPr/>
        </p:nvSpPr>
        <p:spPr bwMode="auto">
          <a:xfrm rot="17434195">
            <a:off x="4513624" y="6122409"/>
            <a:ext cx="438012" cy="198146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700" b="1" dirty="0">
                <a:latin typeface="Verdana" panose="020B0604030504040204" pitchFamily="34" charset="0"/>
              </a:rPr>
              <a:t>2100</a:t>
            </a:r>
          </a:p>
        </p:txBody>
      </p:sp>
      <p:sp>
        <p:nvSpPr>
          <p:cNvPr id="10289" name="Text Box 49"/>
          <p:cNvSpPr txBox="1">
            <a:spLocks noChangeAspect="1" noChangeArrowheads="1"/>
          </p:cNvSpPr>
          <p:nvPr/>
        </p:nvSpPr>
        <p:spPr bwMode="auto">
          <a:xfrm rot="1234195">
            <a:off x="6888359" y="3304280"/>
            <a:ext cx="437954" cy="198173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700" b="1" dirty="0">
                <a:latin typeface="Verdana" panose="020B0604030504040204" pitchFamily="34" charset="0"/>
              </a:rPr>
              <a:t>4600</a:t>
            </a:r>
          </a:p>
        </p:txBody>
      </p:sp>
      <p:sp>
        <p:nvSpPr>
          <p:cNvPr id="10290" name="Text Box 50"/>
          <p:cNvSpPr txBox="1">
            <a:spLocks noChangeAspect="1" noChangeArrowheads="1"/>
          </p:cNvSpPr>
          <p:nvPr/>
        </p:nvSpPr>
        <p:spPr bwMode="auto">
          <a:xfrm rot="1234195">
            <a:off x="6742036" y="3754488"/>
            <a:ext cx="437954" cy="198173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700" b="1" dirty="0">
                <a:latin typeface="Verdana" panose="020B0604030504040204" pitchFamily="34" charset="0"/>
              </a:rPr>
              <a:t>4200</a:t>
            </a:r>
          </a:p>
        </p:txBody>
      </p:sp>
      <p:sp>
        <p:nvSpPr>
          <p:cNvPr id="10301" name="Oval 61"/>
          <p:cNvSpPr>
            <a:spLocks noChangeAspect="1" noChangeArrowheads="1"/>
          </p:cNvSpPr>
          <p:nvPr/>
        </p:nvSpPr>
        <p:spPr bwMode="auto">
          <a:xfrm>
            <a:off x="4458782" y="3923188"/>
            <a:ext cx="56904" cy="56911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46200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Number Placeholder 4"/>
          <p:cNvSpPr txBox="1">
            <a:spLocks noGrp="1"/>
          </p:cNvSpPr>
          <p:nvPr/>
        </p:nvSpPr>
        <p:spPr bwMode="auto">
          <a:xfrm>
            <a:off x="7953375" y="6429375"/>
            <a:ext cx="792163" cy="34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3216B666-8F5D-4551-A6AA-B85A34B4B307}" type="slidenum">
              <a:rPr lang="en-US" altLang="en-US" sz="1400">
                <a:solidFill>
                  <a:srgbClr val="66FFFF"/>
                </a:solidFill>
                <a:latin typeface="Verdana" panose="020B0604030504040204" pitchFamily="34" charset="0"/>
              </a:rPr>
              <a:pPr algn="r" eaLnBrk="1" hangingPunct="1"/>
              <a:t>5</a:t>
            </a:fld>
            <a:endParaRPr lang="en-US" altLang="en-US" sz="1400" dirty="0">
              <a:solidFill>
                <a:srgbClr val="66FFFF"/>
              </a:solidFill>
              <a:latin typeface="Verdana" panose="020B0604030504040204" pitchFamily="34" charset="0"/>
            </a:endParaRPr>
          </a:p>
        </p:txBody>
      </p:sp>
      <p:sp>
        <p:nvSpPr>
          <p:cNvPr id="1126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Report Out</a:t>
            </a:r>
          </a:p>
        </p:txBody>
      </p:sp>
      <p:sp>
        <p:nvSpPr>
          <p:cNvPr id="11331" name="Rectangle 67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Basemap with 2 (or 1) well locations</a:t>
            </a:r>
          </a:p>
          <a:p>
            <a:r>
              <a:rPr lang="en-US" altLang="en-US" dirty="0" smtClean="0"/>
              <a:t>Rationale for your locations</a:t>
            </a:r>
          </a:p>
        </p:txBody>
      </p:sp>
      <p:sp>
        <p:nvSpPr>
          <p:cNvPr id="11332" name="WordArt 68"/>
          <p:cNvSpPr>
            <a:spLocks noChangeArrowheads="1" noChangeShapeType="1" noTextEdit="1"/>
          </p:cNvSpPr>
          <p:nvPr/>
        </p:nvSpPr>
        <p:spPr bwMode="auto">
          <a:xfrm>
            <a:off x="2349500" y="3914775"/>
            <a:ext cx="4443413" cy="642938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400" b="1" i="1" kern="10" dirty="0">
                <a:ln w="12700">
                  <a:solidFill>
                    <a:srgbClr val="C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Report &lt; 5 Minutes</a:t>
            </a:r>
          </a:p>
        </p:txBody>
      </p:sp>
    </p:spTree>
    <p:extLst>
      <p:ext uri="{BB962C8B-B14F-4D97-AF65-F5344CB8AC3E}">
        <p14:creationId xmlns:p14="http://schemas.microsoft.com/office/powerpoint/2010/main" val="36719494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>
            <a:off x="0" y="855663"/>
            <a:ext cx="9144000" cy="5603875"/>
          </a:xfrm>
          <a:prstGeom prst="rect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2150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Exercise 30b</a:t>
            </a:r>
          </a:p>
        </p:txBody>
      </p:sp>
      <p:sp>
        <p:nvSpPr>
          <p:cNvPr id="21508" name="WordArt 2"/>
          <p:cNvSpPr>
            <a:spLocks noChangeArrowheads="1" noChangeShapeType="1" noTextEdit="1"/>
          </p:cNvSpPr>
          <p:nvPr/>
        </p:nvSpPr>
        <p:spPr bwMode="auto">
          <a:xfrm>
            <a:off x="1441450" y="2427288"/>
            <a:ext cx="6888163" cy="21193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4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Questions?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39186</TotalTime>
  <Words>305</Words>
  <Application>Microsoft Macintosh PowerPoint</Application>
  <PresentationFormat>On-screen Show (4:3)</PresentationFormat>
  <Paragraphs>67</Paragraphs>
  <Slides>6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Default Design</vt:lpstr>
      <vt:lpstr>Exercise 30b</vt:lpstr>
      <vt:lpstr>Exercise 30b</vt:lpstr>
      <vt:lpstr>Introduction</vt:lpstr>
      <vt:lpstr>Time Thickness</vt:lpstr>
      <vt:lpstr>Report Out</vt:lpstr>
      <vt:lpstr>Exercise 30b</vt:lpstr>
    </vt:vector>
  </TitlesOfParts>
  <Company>Mobil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fwschro</dc:creator>
  <cp:lastModifiedBy>Danielle Sumy</cp:lastModifiedBy>
  <cp:revision>360</cp:revision>
  <cp:lastPrinted>2015-01-27T13:39:19Z</cp:lastPrinted>
  <dcterms:created xsi:type="dcterms:W3CDTF">2001-11-20T13:29:42Z</dcterms:created>
  <dcterms:modified xsi:type="dcterms:W3CDTF">2017-04-17T20:01:28Z</dcterms:modified>
</cp:coreProperties>
</file>